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66" r:id="rId4"/>
    <p:sldId id="258" r:id="rId5"/>
    <p:sldId id="267" r:id="rId6"/>
    <p:sldId id="262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273"/>
    <a:srgbClr val="013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94660"/>
  </p:normalViewPr>
  <p:slideViewPr>
    <p:cSldViewPr snapToGrid="0">
      <p:cViewPr>
        <p:scale>
          <a:sx n="80" d="100"/>
          <a:sy n="80" d="100"/>
        </p:scale>
        <p:origin x="183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/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/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/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/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F300F-AB4A-401A-872B-7442506C63FF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31DB7-87DA-480E-AE1C-7C9BF84E9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7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8578-FD51-4C59-9DD0-B0F513166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5C047-4DF0-4F91-B9B5-1345F8E7E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A5B35-591E-47AE-860D-4580BD18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3B9E-9168-49A3-B98F-40EBDB0B1B1B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76AF9-30F2-4ABA-9BA4-FC25E345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25B82-E2D7-4328-BDE0-B2D7A3E8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FA682-612E-4B4B-AFC2-4BBB039E1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1" y="45948"/>
            <a:ext cx="2933382" cy="8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5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8082-E2C1-4671-95B2-EAE20DBB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5B579-2CD7-4DA8-9D04-148DAA86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926A6-D538-40A6-B8EF-36F2E459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FB69-1E75-4459-9FA7-67B4A9B09F3B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855B9-83C4-49F9-84A1-03CCF29F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74FAE-ADD9-4B2F-94DB-A6D4B4D3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3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E3056F-BE91-44EA-B083-87223BF33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4146-8A4B-4776-B2AF-07F1B1BC2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B22F-5110-4B98-899A-EE2B8012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F18F-9CEF-4274-842D-1CD4F36F2BFF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817A3-3364-4E1F-9B7D-85844939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E5CE4-389E-4190-A961-75BB90AE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1DBA-1B67-4C4C-B7FB-2241A568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6FF5-2A98-42FB-9C6D-6C4A4F173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ED698-A723-49A4-8E37-48338D34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0AA7F-C8F3-47D4-A19C-7B8D9E0F4B68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AAB4D-5080-44F4-BFFE-FDB8E2C2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B09A1-FB28-4A54-8151-40F33A04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9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16B7-325F-49FD-B839-CC870369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16077-33D7-492E-9EF1-3362657E7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BB8AD-7B3D-4E9A-9A1D-8BBB25C1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EEF4-1873-4511-B0D6-C0DEFA28BBB2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A6F48-F998-4640-860A-A5AE5DEC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58CBC-7210-478F-8F7B-61216F2F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5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8A57-3481-4AFB-9B58-AC8AB511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DEB5-5D97-489D-8715-415CEDF7A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B6BD8-6F09-4497-A826-6E71237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417F2-07EB-406A-BF16-CD97912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9ABD-C70A-4966-BF44-2137CFCE634F}" type="datetime1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779DE-70ED-48B3-8177-5127A10A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A81B2-CCB5-426B-B328-75C78458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F443-4AEB-4FF5-ACCC-BD1CC7E8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B5EEB-1015-4D82-A188-B7FAEEF99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D7A4A-CD99-41E0-8EFC-03E4814F4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EC58E-467E-44CD-922B-CD1907745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815E8-A9D8-41E1-9B0C-D3C02A9A9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5D549-560F-4CAF-915C-741FF771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8CB7-789E-42DC-B96B-47A9E52373C8}" type="datetime1">
              <a:rPr lang="en-US" smtClean="0"/>
              <a:t>10/18/2019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014B7D-E033-4B29-AD2D-B19EAB85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5C9AC-CC80-4F6D-B6CF-F214C131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4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AD4D-F810-4B11-AA3A-F8583C1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EC194-D3E5-4047-A121-46BC6326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CFF6-E0B9-4178-B0B9-43EDA0804DE5}" type="datetime1">
              <a:rPr lang="en-US" smtClean="0"/>
              <a:t>10/18/2019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627F5-9693-4623-A5DB-7497A120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78070-C66E-4BF4-B42B-23B42961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9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48025-D5DE-4C9F-9DB5-AC2AAA66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F096-97AE-44DD-AB6F-73F38251636C}" type="datetime1">
              <a:rPr lang="en-US" smtClean="0"/>
              <a:t>10/18/2019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54288-DC06-4591-A2CD-63B1B23E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0C82-81A3-4ED2-88F7-7503472B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1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BDC4-8E1C-4682-9CCC-6D7BAE6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974D-58C7-49A7-9DC3-DFC73FFEF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51F2F-5028-4C41-8AA9-E7AAC167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6254B-6FC1-4375-930A-733A4ADD5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D1D9-3CBF-4452-A7E9-D4077A9596B3}" type="datetime1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F301-9538-4004-811D-A6AD33CC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1D4FD-C2BC-4C3C-9023-2829F81B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606A-F237-42C2-A2A1-27DAEED3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2DFE8-A4ED-4BF7-AB7B-BF7E6D0D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3EDCF-041A-41B6-A9C5-E94313CB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2811F-3B2B-4D1C-B26D-25043494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B373-9419-42D0-A1F4-13646188B6D6}" type="datetime1">
              <a:rPr lang="en-US" smtClean="0"/>
              <a:t>10/18/2019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3BE2B-C365-495F-BFF9-CB77DE27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A08C0-AC80-4B2D-AE67-DC7DA8A3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F06CD-E67B-451B-B43D-905127FF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B3D93-EAF1-4B64-AC49-D9E6B1F82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61093-37CD-4B72-AB3E-0FA7DC0A5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7D747-8E35-4533-98FD-533E1A8BEE20}" type="datetime1">
              <a:rPr lang="en-US" smtClean="0"/>
              <a:t>10/18/2019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64DE5-47A9-4152-9F9E-C060D39BD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0934-93B8-46B0-80B7-9FFC1E37D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DEBC9-1018-4811-A6A4-5147F5991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5" r="37154" b="26491"/>
          <a:stretch/>
        </p:blipFill>
        <p:spPr>
          <a:xfrm>
            <a:off x="11484633" y="5602511"/>
            <a:ext cx="649857" cy="108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slideLayout" Target="../slideLayouts/slideLayout4.xml"/><Relationship Id="rId7" Type="http://schemas.openxmlformats.org/officeDocument/2006/relationships/diagramData" Target="../diagrams/data4.xml"/><Relationship Id="rId12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jpg"/><Relationship Id="rId11" Type="http://schemas.microsoft.com/office/2007/relationships/diagramDrawing" Target="../diagrams/drawing4.xml"/><Relationship Id="rId5" Type="http://schemas.openxmlformats.org/officeDocument/2006/relationships/hyperlink" Target="https://www.pluglesspower.com/learn/tesla-model-s-charging-home-public-autonomously/" TargetMode="External"/><Relationship Id="rId10" Type="http://schemas.openxmlformats.org/officeDocument/2006/relationships/diagramColors" Target="../diagrams/colors4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3.png"/><Relationship Id="rId4" Type="http://schemas.openxmlformats.org/officeDocument/2006/relationships/hyperlink" Target="https://missionfinancialservices.net/fully-electric-semi-trucks-the-future-of-trucking/" TargetMode="External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1F37-C6E7-4627-9A0A-CC3FFAA45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Optimal Distribution of Electric Vehicles Charging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F7AA9-60EB-4F1E-8590-E11C79CDA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000" dirty="0"/>
              <a:t>Presented by </a:t>
            </a:r>
            <a:r>
              <a:rPr lang="en-US" sz="2000" u="sng" dirty="0"/>
              <a:t>Haoting Ge, Noah Garfinkle, and Ximi Qu</a:t>
            </a:r>
            <a:r>
              <a:rPr lang="en-US" sz="2000" dirty="0"/>
              <a:t> for CEE 512: Logistics Systems Analysis</a:t>
            </a:r>
          </a:p>
          <a:p>
            <a:pPr algn="l"/>
            <a:r>
              <a:rPr lang="en-US" sz="2000" dirty="0"/>
              <a:t>Presented on </a:t>
            </a:r>
            <a:r>
              <a:rPr lang="en-US" sz="2000" u="sng" dirty="0"/>
              <a:t>21 October 2019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2D5E899-5E1C-445F-88C4-5FDBC9C52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98"/>
    </mc:Choice>
    <mc:Fallback>
      <p:transition spd="slow" advTm="17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Academic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Freight delivery via semi-trucks is the foundation of many logistic networks in the United States.</a:t>
            </a:r>
          </a:p>
          <a:p>
            <a:r>
              <a:rPr lang="en-US" dirty="0"/>
              <a:t>Semi-trucks emit 16 percent of corporate greenhouse gasses and pose substantial fuel costs for logistics systems. [1]</a:t>
            </a:r>
          </a:p>
          <a:p>
            <a:r>
              <a:rPr lang="en-US" dirty="0"/>
              <a:t>Electric semi-trucks are now entering the market, with some countries specifying ambitious targets to replace all trucks with electric vehicles. [1]</a:t>
            </a:r>
          </a:p>
          <a:p>
            <a:r>
              <a:rPr lang="en-US" dirty="0"/>
              <a:t>Differing ‘refueling’ requirements of electric vs. diesel semi-trucks may require modification of routing timetables to enable charging.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A18C05-9A27-41CA-B0E1-DBACFD671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283334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529786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2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FE144E4-205A-4A47-9D8C-BB21C9734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6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09"/>
    </mc:Choice>
    <mc:Fallback>
      <p:transition spd="slow" advTm="41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 specified logistics and routing network:</a:t>
            </a:r>
          </a:p>
          <a:p>
            <a:pPr lvl="1"/>
            <a:r>
              <a:rPr lang="en-US" dirty="0"/>
              <a:t>Where and what type (charging speed) of charging infrastructure should be installed?</a:t>
            </a:r>
          </a:p>
          <a:p>
            <a:pPr lvl="1"/>
            <a:r>
              <a:rPr lang="en-US" dirty="0"/>
              <a:t>How will optimal routes of electric semi-trucks vary from those of the existing (diesel) optimum?</a:t>
            </a:r>
          </a:p>
          <a:p>
            <a:pPr lvl="1"/>
            <a:r>
              <a:rPr lang="en-US" dirty="0"/>
              <a:t>Will electric semi-trucks require additional (excess beyond unload time) time at nodes to recharge?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950307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3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D0F0B8A-78CB-4B11-9A9D-27C48FE1D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636921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EDDD491-2F29-4334-A496-ABBA7B4E3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9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37"/>
    </mc:Choice>
    <mc:Fallback>
      <p:transition spd="slow" advTm="24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Formulation: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research will investigate the trade-offs between:</a:t>
            </a:r>
          </a:p>
          <a:p>
            <a:pPr lvl="1"/>
            <a:r>
              <a:rPr lang="en-US" dirty="0"/>
              <a:t>Route efficiency </a:t>
            </a:r>
          </a:p>
          <a:p>
            <a:pPr lvl="1"/>
            <a:r>
              <a:rPr lang="en-US" dirty="0"/>
              <a:t>Cost of installation and operation of new recharging infrastructure</a:t>
            </a:r>
          </a:p>
          <a:p>
            <a:pPr lvl="1"/>
            <a:r>
              <a:rPr lang="en-US" dirty="0"/>
              <a:t>Charging time for a hypothetical logistics system network</a:t>
            </a:r>
          </a:p>
          <a:p>
            <a:pPr lvl="1"/>
            <a:endParaRPr lang="en-US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08884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4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E72AE1B-F017-4368-BDDB-259959AB9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639379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8B7A4CF-01AF-46BC-85C5-5D9D8EB47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77"/>
    </mc:Choice>
    <mc:Fallback>
      <p:transition spd="slow" advTm="16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flying kites in a field&#10;&#10;Description automatically generated">
            <a:extLst>
              <a:ext uri="{FF2B5EF4-FFF2-40B4-BE49-F238E27FC236}">
                <a16:creationId xmlns:a16="http://schemas.microsoft.com/office/drawing/2014/main" id="{CBD885DB-2D99-4AD1-ACEB-96BC155F4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819619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2A746E-8D81-4529-9527-261A1F9BD36E}"/>
              </a:ext>
            </a:extLst>
          </p:cNvPr>
          <p:cNvSpPr/>
          <p:nvPr/>
        </p:nvSpPr>
        <p:spPr>
          <a:xfrm>
            <a:off x="5115858" y="1403451"/>
            <a:ext cx="1506059" cy="74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Warehouse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9AFF60-DE85-4F99-B501-30BFA3A03E35}"/>
                  </a:ext>
                </a:extLst>
              </p:cNvPr>
              <p:cNvSpPr/>
              <p:nvPr/>
            </p:nvSpPr>
            <p:spPr>
              <a:xfrm>
                <a:off x="2453341" y="3546016"/>
                <a:ext cx="1506059" cy="7438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𝐷𝑒𝑝𝑜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9AFF60-DE85-4F99-B501-30BFA3A03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341" y="3546016"/>
                <a:ext cx="1506059" cy="7438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51975A-D7B1-421E-83BC-B0BCC5F404D0}"/>
                  </a:ext>
                </a:extLst>
              </p:cNvPr>
              <p:cNvSpPr/>
              <p:nvPr/>
            </p:nvSpPr>
            <p:spPr>
              <a:xfrm>
                <a:off x="4291105" y="5013239"/>
                <a:ext cx="1506059" cy="7438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𝐷𝑒𝑝𝑜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51975A-D7B1-421E-83BC-B0BCC5F40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105" y="5013239"/>
                <a:ext cx="1506059" cy="74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AB7900C-8425-43B2-AA72-056CA0302D86}"/>
                  </a:ext>
                </a:extLst>
              </p:cNvPr>
              <p:cNvSpPr/>
              <p:nvPr/>
            </p:nvSpPr>
            <p:spPr>
              <a:xfrm>
                <a:off x="5847938" y="3511651"/>
                <a:ext cx="1506059" cy="7438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𝐷𝑒𝑝𝑜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AB7900C-8425-43B2-AA72-056CA0302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38" y="3511651"/>
                <a:ext cx="1506059" cy="7438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ECD53A3-49CA-44E5-9717-21C756D438B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rot="10800000" flipV="1">
            <a:off x="3206372" y="1775374"/>
            <a:ext cx="1909487" cy="17706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43F2C1-786C-40EE-BA76-30B604BFAA73}"/>
              </a:ext>
            </a:extLst>
          </p:cNvPr>
          <p:cNvCxnSpPr>
            <a:stCxn id="6" idx="3"/>
            <a:endCxn id="9" idx="0"/>
          </p:cNvCxnSpPr>
          <p:nvPr/>
        </p:nvCxnSpPr>
        <p:spPr>
          <a:xfrm flipH="1">
            <a:off x="6600968" y="1775375"/>
            <a:ext cx="20949" cy="1736276"/>
          </a:xfrm>
          <a:prstGeom prst="bentConnector4">
            <a:avLst>
              <a:gd name="adj1" fmla="val -1091222"/>
              <a:gd name="adj2" fmla="val 6071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FDBCAF1-842C-42BF-ABBD-7F263091E5D3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3201088" y="4295146"/>
            <a:ext cx="1095300" cy="108473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B32D954-608D-4471-AF3A-84EC0CA9B023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5400000">
            <a:off x="5634234" y="4418428"/>
            <a:ext cx="1129665" cy="80380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BC124E6-2FDB-4568-A5F7-176B67850BAF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959400" y="3883575"/>
            <a:ext cx="1888538" cy="3436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130C61-323D-4D0B-89D7-70B62ABEDAA3}"/>
              </a:ext>
            </a:extLst>
          </p:cNvPr>
          <p:cNvSpPr txBox="1"/>
          <p:nvPr/>
        </p:nvSpPr>
        <p:spPr>
          <a:xfrm>
            <a:off x="7990541" y="245035"/>
            <a:ext cx="39504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Problem Formulation</a:t>
            </a:r>
          </a:p>
          <a:p>
            <a:r>
              <a:rPr lang="en-US" dirty="0"/>
              <a:t>Links: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</a:t>
            </a:r>
          </a:p>
          <a:p>
            <a:r>
              <a:rPr lang="en-US" dirty="0"/>
              <a:t>Trucks: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Range/ travel time (?)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Charging Rate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Capacity (?)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 of truck (?)</a:t>
            </a:r>
          </a:p>
          <a:p>
            <a:r>
              <a:rPr lang="en-US" dirty="0"/>
              <a:t>Nodes (each depot):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Loading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Capacity (number of trucks)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Charging capacity and voltage (charging speed)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spent charging</a:t>
            </a:r>
          </a:p>
          <a:p>
            <a:endParaRPr lang="en-US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2ABDEB3-F3B1-421E-BB6B-E83FF41A1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46"/>
    </mc:Choice>
    <mc:Fallback>
      <p:transition spd="slow" advTm="65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Formulation: Vehicle and Charging Characteristics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7857A-849B-4D9B-A9D1-E2865D2FCE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Will select at least one model of electric semi-truck with consideration for charging rate</a:t>
            </a:r>
          </a:p>
          <a:p>
            <a:endParaRPr lang="en-US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15443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6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8934C46-F777-453F-8D98-F568A1443B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29" y="3043921"/>
            <a:ext cx="5181600" cy="31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8F5008-5183-4C69-ACD4-091105D071B4}"/>
              </a:ext>
            </a:extLst>
          </p:cNvPr>
          <p:cNvSpPr/>
          <p:nvPr/>
        </p:nvSpPr>
        <p:spPr>
          <a:xfrm>
            <a:off x="511016" y="6051377"/>
            <a:ext cx="5584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800" dirty="0">
                <a:solidFill>
                  <a:srgbClr val="595959"/>
                </a:solidFill>
                <a:latin typeface="Arial" panose="020B0604020202020204" pitchFamily="34" charset="0"/>
              </a:rPr>
              <a:t>Three types of charging: </a:t>
            </a:r>
            <a:r>
              <a:rPr lang="en-US" sz="800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https://www.pluglesspower.com/learn/tesla-model-s-charging-home-public-autonomously/</a:t>
            </a:r>
            <a:endParaRPr lang="en-US" sz="800" dirty="0">
              <a:effectLst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8F701E-575D-4ABA-A3EC-9A257E7708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47" y="827896"/>
            <a:ext cx="4362824" cy="55535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CC8895-3EC1-4338-BDE1-D0B7EDDAB488}"/>
              </a:ext>
            </a:extLst>
          </p:cNvPr>
          <p:cNvSpPr/>
          <p:nvPr/>
        </p:nvSpPr>
        <p:spPr>
          <a:xfrm>
            <a:off x="5868108" y="606054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/>
              <a:t>https://www.pluglesspower.com/learn/tesla-model-s-charging-home-public-autonomously/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19C2DA3-86B7-4F23-9D69-EFBAEB32E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384353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3979795-7D3B-4DFB-9DB6-4C4FD23BF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09"/>
    </mc:Choice>
    <mc:Fallback>
      <p:transition spd="slow" advTm="3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project will investigate, formulate, and implement:</a:t>
            </a:r>
          </a:p>
          <a:p>
            <a:pPr lvl="1"/>
            <a:r>
              <a:rPr lang="en-US" dirty="0"/>
              <a:t>A construction algorithm</a:t>
            </a:r>
          </a:p>
          <a:p>
            <a:pPr lvl="2"/>
            <a:r>
              <a:rPr lang="en-US" dirty="0"/>
              <a:t>A segmentation heuristic to subdivide the VRP into TSP Tours</a:t>
            </a:r>
          </a:p>
          <a:p>
            <a:pPr lvl="2"/>
            <a:r>
              <a:rPr lang="en-US" dirty="0"/>
              <a:t>A construction heuristic to generate feasible seed candidate solutions</a:t>
            </a:r>
          </a:p>
          <a:p>
            <a:pPr lvl="2"/>
            <a:r>
              <a:rPr lang="en-US" dirty="0"/>
              <a:t>For instance: Ring-sweep algorithm, location-based approach, or other approach as identified in course study</a:t>
            </a:r>
          </a:p>
          <a:p>
            <a:pPr lvl="1"/>
            <a:r>
              <a:rPr lang="en-US" dirty="0"/>
              <a:t>A metaheuristic to explore improvements to seed solutions</a:t>
            </a:r>
          </a:p>
          <a:p>
            <a:pPr lvl="2"/>
            <a:r>
              <a:rPr lang="en-US" dirty="0"/>
              <a:t>For instance: </a:t>
            </a:r>
            <a:r>
              <a:rPr lang="en-US" dirty="0" err="1"/>
              <a:t>Tabu</a:t>
            </a:r>
            <a:r>
              <a:rPr lang="en-US" dirty="0"/>
              <a:t> search, genetic algorithm, or other approach as identified in course study</a:t>
            </a:r>
          </a:p>
          <a:p>
            <a:pPr lvl="1"/>
            <a:r>
              <a:rPr lang="en-US" dirty="0"/>
              <a:t>The evaluation criteria will be formulated per the objective function.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231065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7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CFEEF3-C0EA-4950-B6FB-09A1E4C15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384353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5BB9DB-8A74-45A7-AB66-1CC1733A9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9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35"/>
    </mc:Choice>
    <mc:Fallback>
      <p:transition spd="slow" advTm="7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project is expected to deliver: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 initial progress report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combined routing and charging model formulated as an objective function and optimization approach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final presentation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final report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Any progress reports or presentations as required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84591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8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045826D-2B0D-4BEE-BF52-D5EF0C755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945387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6C03A8D-28C2-4E17-9C19-4F5CE0BC3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4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70"/>
    </mc:Choice>
    <mc:Fallback>
      <p:transition spd="slow" advTm="23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4"/>
              </a:rPr>
              <a:t>https://missionfinancialservices.net/fully-electric-semi-trucks-the-future-of-trucking/</a:t>
            </a:r>
            <a:endParaRPr lang="en-US" dirty="0"/>
          </a:p>
          <a:p>
            <a:r>
              <a:rPr lang="en-US" dirty="0"/>
              <a:t>[2] He, Fang, et al. "Optimal deployment of public charging stations for plug-in hybrid electric vehicles." Transportation Research Part B: Methodological 47 (2013): 87-91.</a:t>
            </a:r>
          </a:p>
          <a:p>
            <a:r>
              <a:rPr lang="en-US" dirty="0"/>
              <a:t>[3] The Location Optimization of Electric Vehicle Charging Stations Considering Charging Behavior- Tian, Hou, Gu, Gu, and Yao, 2018 (Simulation)</a:t>
            </a:r>
          </a:p>
          <a:p>
            <a:r>
              <a:rPr lang="en-US" dirty="0"/>
              <a:t>[4] Zhang, K., Lu, L., Lei, C., Zhu, H., &amp; Ouyang, Y. (2018). Dynamic operations and pricing of electric unmanned aerial vehicle systems and power networks. Transportation Research Part C: Emerging Technologies, 92, 472-485.</a:t>
            </a:r>
          </a:p>
          <a:p>
            <a:endParaRPr lang="en-US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81627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9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2B5C6A8-B5BC-40E6-9BEF-1B8EF0171A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813850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412AB6-D4C0-4A80-832C-C8398189E8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8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0"/>
    </mc:Choice>
    <mc:Fallback>
      <p:transition spd="slow" advTm="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744</Words>
  <Application>Microsoft Office PowerPoint</Application>
  <PresentationFormat>Widescreen</PresentationFormat>
  <Paragraphs>116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Wingdings</vt:lpstr>
      <vt:lpstr>1_Custom Design</vt:lpstr>
      <vt:lpstr>Optimal Distribution of Electric Vehicles Charging Stations</vt:lpstr>
      <vt:lpstr>Motivation and Academic Significance</vt:lpstr>
      <vt:lpstr>Research Questions</vt:lpstr>
      <vt:lpstr>Problem Formulation: Objective Function</vt:lpstr>
      <vt:lpstr>PowerPoint Presentation</vt:lpstr>
      <vt:lpstr>Problem Formulation: Vehicle and Charging Characteristics</vt:lpstr>
      <vt:lpstr>Methodology Exploration</vt:lpstr>
      <vt:lpstr>Anticipated 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for food: The global virtual water trade network</dc:title>
  <dc:creator>Noah Garfinkle</dc:creator>
  <cp:lastModifiedBy>Noah Garfinkle</cp:lastModifiedBy>
  <cp:revision>189</cp:revision>
  <dcterms:created xsi:type="dcterms:W3CDTF">2019-10-13T12:52:09Z</dcterms:created>
  <dcterms:modified xsi:type="dcterms:W3CDTF">2019-10-19T19:36:45Z</dcterms:modified>
</cp:coreProperties>
</file>